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5"/>
  </p:notesMasterIdLst>
  <p:sldIdLst>
    <p:sldId id="859" r:id="rId2"/>
    <p:sldId id="1017" r:id="rId3"/>
    <p:sldId id="1018" r:id="rId4"/>
    <p:sldId id="1019" r:id="rId5"/>
    <p:sldId id="1040" r:id="rId6"/>
    <p:sldId id="1041" r:id="rId7"/>
    <p:sldId id="1021" r:id="rId8"/>
    <p:sldId id="1023" r:id="rId9"/>
    <p:sldId id="1024" r:id="rId10"/>
    <p:sldId id="1025" r:id="rId11"/>
    <p:sldId id="1026" r:id="rId12"/>
    <p:sldId id="1027" r:id="rId13"/>
    <p:sldId id="1028" r:id="rId14"/>
    <p:sldId id="1029" r:id="rId15"/>
    <p:sldId id="1042" r:id="rId16"/>
    <p:sldId id="1031" r:id="rId17"/>
    <p:sldId id="1032" r:id="rId18"/>
    <p:sldId id="1033" r:id="rId19"/>
    <p:sldId id="1034" r:id="rId20"/>
    <p:sldId id="1035" r:id="rId21"/>
    <p:sldId id="1036" r:id="rId22"/>
    <p:sldId id="1037" r:id="rId23"/>
    <p:sldId id="1045" r:id="rId24"/>
    <p:sldId id="1046" r:id="rId25"/>
    <p:sldId id="1043" r:id="rId26"/>
    <p:sldId id="1055" r:id="rId27"/>
    <p:sldId id="1044" r:id="rId28"/>
    <p:sldId id="1047" r:id="rId29"/>
    <p:sldId id="1048" r:id="rId30"/>
    <p:sldId id="1049" r:id="rId31"/>
    <p:sldId id="1050" r:id="rId32"/>
    <p:sldId id="1051" r:id="rId33"/>
    <p:sldId id="1052" r:id="rId3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3" d="100"/>
          <a:sy n="113" d="100"/>
        </p:scale>
        <p:origin x="4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1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2486952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第一模块提优测评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卷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8882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七、根据首字母提示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ice cream,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There’s our bus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the London Eye and Big Ben last year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 no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Sandy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ice cream on my shoes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Sunday I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the bus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997546"/>
            <a:ext cx="9236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inish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990750" y="2618186"/>
            <a:ext cx="8819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urry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630710" y="3141406"/>
            <a:ext cx="186140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err="1">
                <a:cs typeface="Times New Roman" panose="02020603050405020304" pitchFamily="18" charset="0"/>
              </a:rPr>
              <a:t>ent</a:t>
            </a:r>
            <a:r>
              <a:rPr lang="en-US" altLang="zh-CN" dirty="0">
                <a:cs typeface="Times New Roman" panose="02020603050405020304" pitchFamily="18" charset="0"/>
              </a:rPr>
              <a:t>/walked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286894" y="3880070"/>
            <a:ext cx="1276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ropped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004605" y="4595878"/>
            <a:ext cx="5645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1147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690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八、单项选择。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 wait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 at the school gate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  <a:tab pos="7534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5342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534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the Huangpu River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  <a:tab pos="7534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went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goes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7092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等待某人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用固定搭配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 for sb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91514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以助动词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开头的一般疑问句中，谓语动词要用原形。故选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99782" y="175516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78944" y="365854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66752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  <a:tab pos="7534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are back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  <a:tab pos="7534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5342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534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visited my grandparents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  <a:tab pos="7534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the bike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bike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bike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35173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回来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用介词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6350" y="122677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428606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乘坐某种交通工具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＋交通工具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，中间不加冠词或其他修饰词。故选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77188" y="315429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08581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 I went to the zoo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 and Amy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46638" algn="l"/>
                <a:tab pos="77168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46638" algn="l"/>
                <a:tab pos="771683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846638" algn="l"/>
                <a:tab pos="771683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send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email to your friend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46638" algn="l"/>
                <a:tab pos="77168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/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60854" y="255613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和某人一起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用介词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7"/>
          <p:cNvSpPr txBox="1">
            <a:spLocks/>
          </p:cNvSpPr>
          <p:nvPr/>
        </p:nvSpPr>
        <p:spPr bwMode="auto">
          <a:xfrm>
            <a:off x="360854" y="442833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读音以元音音素开头的可数名词单数前面要用不定冠词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82638" y="134076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93057" y="329743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45344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came to school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  <a:tab pos="779938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foot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bus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bike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have noodles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  <a:tab pos="779938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Didn’t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didn’t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360854" y="198180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步行去某地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用固定短语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foot,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骑自行车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用固定短语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bike,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均不正确。故选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9"/>
          <p:cNvSpPr txBox="1">
            <a:spLocks/>
          </p:cNvSpPr>
          <p:nvPr/>
        </p:nvSpPr>
        <p:spPr bwMode="auto">
          <a:xfrm>
            <a:off x="360854" y="516019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本题可用排除法。答语为否定形式，选项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均为肯定形式，可以排除。故选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56760" y="86662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71832" y="343432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9083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7868"/>
            <a:ext cx="11485848" cy="406265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46638" algn="l"/>
                <a:tab pos="7534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Sam’s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Sam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</a:t>
            </a:r>
          </a:p>
          <a:p>
            <a:pPr indent="1799590" hangingPunct="0">
              <a:spcAft>
                <a:spcPts val="0"/>
              </a:spcAft>
              <a:tabLst>
                <a:tab pos="4846638" algn="l"/>
                <a:tab pos="7534275" algn="l"/>
              </a:tabLst>
            </a:pP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846638" algn="l"/>
                <a:tab pos="75342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  <a:tabLst>
                <a:tab pos="4846638" algn="l"/>
                <a:tab pos="7534275" algn="l"/>
              </a:tabLst>
            </a:pP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  <a:tabLst>
                <a:tab pos="4846638" algn="l"/>
                <a:tab pos="75342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London is in the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Britain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46638" algn="l"/>
                <a:tab pos="7534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south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east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southeast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2798" y="3733390"/>
            <a:ext cx="2664296" cy="451468"/>
          </a:xfrm>
          <a:prstGeom prst="rect">
            <a:avLst/>
          </a:prstGeom>
        </p:spPr>
      </p:pic>
      <p:sp>
        <p:nvSpPr>
          <p:cNvPr id="4" name="内容占位符 10"/>
          <p:cNvSpPr txBox="1">
            <a:spLocks/>
          </p:cNvSpPr>
          <p:nvPr/>
        </p:nvSpPr>
        <p:spPr bwMode="auto">
          <a:xfrm>
            <a:off x="360854" y="2205563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人名后面加上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’s,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表示所属关系，意为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某人的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，这里表示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的朋友。故选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1"/>
          <p:cNvSpPr txBox="1">
            <a:spLocks/>
          </p:cNvSpPr>
          <p:nvPr/>
        </p:nvSpPr>
        <p:spPr bwMode="auto">
          <a:xfrm>
            <a:off x="360854" y="476264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本题考查跨学科知识。根据地理知识可知，伦敦在英国的东南部，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southeast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东南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2638" y="102849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82638" y="369026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07018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72592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九、选出与所给句子或对话相符的图片。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go there by train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we did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to China to visit my friends last weekend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y11.jpg" descr="id:21474888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66050" y="2215312"/>
            <a:ext cx="1772772" cy="867949"/>
          </a:xfrm>
          <a:prstGeom prst="rect">
            <a:avLst/>
          </a:prstGeom>
        </p:spPr>
      </p:pic>
      <p:pic>
        <p:nvPicPr>
          <p:cNvPr id="4" name="ty12.jpg" descr="id:214748888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335274" y="1814644"/>
            <a:ext cx="1512168" cy="1512168"/>
          </a:xfrm>
          <a:prstGeom prst="rect">
            <a:avLst/>
          </a:prstGeom>
        </p:spPr>
      </p:pic>
      <p:pic>
        <p:nvPicPr>
          <p:cNvPr id="5" name="ty13.jpg" descr="id:214748888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606633" y="1999304"/>
            <a:ext cx="1634027" cy="1327524"/>
          </a:xfrm>
          <a:prstGeom prst="rect">
            <a:avLst/>
          </a:prstGeom>
        </p:spPr>
      </p:pic>
      <p:pic>
        <p:nvPicPr>
          <p:cNvPr id="6" name="ty14.jpg" descr="id:2147488896;FounderCES"/>
          <p:cNvPicPr/>
          <p:nvPr/>
        </p:nvPicPr>
        <p:blipFill>
          <a:blip r:embed="rId5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84601" y="2253211"/>
            <a:ext cx="1514282" cy="1103111"/>
          </a:xfrm>
          <a:prstGeom prst="rect">
            <a:avLst/>
          </a:prstGeom>
        </p:spPr>
      </p:pic>
      <p:pic>
        <p:nvPicPr>
          <p:cNvPr id="7" name="ty15.jpg" descr="id:2147488903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10073060" y="2376671"/>
            <a:ext cx="1902970" cy="9042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982638" y="365547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68972" y="493136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43434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34946"/>
            <a:ext cx="11485848" cy="3970318"/>
          </a:xfrm>
        </p:spPr>
        <p:txBody>
          <a:bodyPr/>
          <a:lstStyle/>
          <a:p>
            <a:pPr lvl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came to my school by bus last winter holiday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Those shoes are John’s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likes them very much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he go to the park yesterday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he did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y11.jpg" descr="id:21474888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89678" y="1743177"/>
            <a:ext cx="1772772" cy="867949"/>
          </a:xfrm>
          <a:prstGeom prst="rect">
            <a:avLst/>
          </a:prstGeom>
        </p:spPr>
      </p:pic>
      <p:pic>
        <p:nvPicPr>
          <p:cNvPr id="4" name="ty12.jpg" descr="id:214748888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358902" y="1342509"/>
            <a:ext cx="1512168" cy="1512168"/>
          </a:xfrm>
          <a:prstGeom prst="rect">
            <a:avLst/>
          </a:prstGeom>
        </p:spPr>
      </p:pic>
      <p:pic>
        <p:nvPicPr>
          <p:cNvPr id="5" name="ty13.jpg" descr="id:214748888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630261" y="1527169"/>
            <a:ext cx="1634027" cy="1327524"/>
          </a:xfrm>
          <a:prstGeom prst="rect">
            <a:avLst/>
          </a:prstGeom>
        </p:spPr>
      </p:pic>
      <p:pic>
        <p:nvPicPr>
          <p:cNvPr id="6" name="ty14.jpg" descr="id:2147488896;FounderCES"/>
          <p:cNvPicPr/>
          <p:nvPr/>
        </p:nvPicPr>
        <p:blipFill>
          <a:blip r:embed="rId5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12411" y="1705670"/>
            <a:ext cx="1787271" cy="1301976"/>
          </a:xfrm>
          <a:prstGeom prst="rect">
            <a:avLst/>
          </a:prstGeom>
        </p:spPr>
      </p:pic>
      <p:pic>
        <p:nvPicPr>
          <p:cNvPr id="7" name="ty15.jpg" descr="id:2147488903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10096688" y="1904536"/>
            <a:ext cx="1902970" cy="9042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982638" y="321471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90228" y="388816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011066" y="4369659"/>
            <a:ext cx="42351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E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04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5293"/>
            <a:ext cx="11485848" cy="453919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十、按要求完成下列句子。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to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London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yesterday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go home by bike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作否定回答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did you buy the shoes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6748" y="2210581"/>
            <a:ext cx="482689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Where did you go yesterday</a:t>
            </a:r>
            <a:r>
              <a:rPr lang="zh-CN" altLang="zh-CN" dirty="0"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86748" y="3503200"/>
            <a:ext cx="267252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No, I/we didn’t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86748" y="4784697"/>
            <a:ext cx="562788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I/We bought the shoes last Sunday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580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8881"/>
            <a:ext cx="11485848" cy="260019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to China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plane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home on foot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同义句转换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6460" y="2110316"/>
            <a:ext cx="437010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How did you go to China</a:t>
            </a:r>
            <a:r>
              <a:rPr lang="zh-CN" altLang="zh-CN" dirty="0"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76460" y="3410416"/>
            <a:ext cx="262123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I walked home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546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461664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391025" algn="l"/>
                <a:tab pos="6996113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听力部分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91025" algn="l"/>
                <a:tab pos="699611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选出你所听到的单词。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91025" algn="l"/>
                <a:tab pos="69961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finish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hurry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91025" algn="l"/>
                <a:tab pos="69961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send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back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run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91025" algn="l"/>
                <a:tab pos="69961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drop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meet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91025" algn="l"/>
                <a:tab pos="69961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visit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91025" algn="l"/>
                <a:tab pos="69961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ice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buy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767614" y="2348880"/>
            <a:ext cx="10038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</a:rPr>
              <a:t>when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767614" y="2955434"/>
            <a:ext cx="9236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</a:rPr>
              <a:t>back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767614" y="3460070"/>
            <a:ext cx="82426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how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767614" y="4293621"/>
            <a:ext cx="9621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</a:rPr>
              <a:t>these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767614" y="4816841"/>
            <a:ext cx="60144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ice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2638" y="227687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82638" y="295543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82638" y="356183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972219" y="425195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973494" y="486228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94343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38557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十一、从方框中选出与下列句子相对应的答语。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they visit their grandma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you do last week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you see there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to come with us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Hurry up, Amy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175326" y="2049229"/>
            <a:ext cx="4320480" cy="332398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Yes, I do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Oh, wait for me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！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No, they 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didn’t</a:t>
            </a:r>
            <a:r>
              <a:rPr lang="en-US" altLang="zh-CN" b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I watched TV at home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I saw a big lion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202637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82638" y="264587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82638" y="326080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82638" y="387574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82638" y="458239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68424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359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十二、从方框中选择合适的句子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John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fine, thank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are back from London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we came back last week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Lucy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 John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5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I live in Beijing 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23198" y="2780928"/>
            <a:ext cx="5688632" cy="332398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This is my English friend, Lucy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How are you</a:t>
            </a: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Yes, we’re home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Did you come back yesterday</a:t>
            </a: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Do you live in London too</a:t>
            </a: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30396" y="138389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453490" y="250206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516143" y="304556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495838" y="416695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120126" y="5119688"/>
            <a:ext cx="42351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E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820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十三、阅读短文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判断下列句子正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 and Sam were in London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came back from China last Saturday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 Sunday, they went to the park with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went there on foot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met John in the park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bought four ice creams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Amy and Sam ate up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吃完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ice creams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dropped her ice cream on John’s new shoes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last, they went home by bus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46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1554982"/>
            <a:ext cx="11485848" cy="3242170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 and Sam were in London with Lucy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 dropped her ice cream on Sam’s new shoes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 and Sam went to the park by bus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bought one ice cream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Amy, Sam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met John in the park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91782" y="164557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007372" y="236565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007372" y="2979466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07372" y="3626699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79940" y="423377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91095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3323987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十四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童话故事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 is an ant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蚂蚁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she wanted to travel around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“But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are too small,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Mum and Dad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Ann didn’t agree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went to France by ship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Ann saw the Eiffel Tower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埃菲尔铁塔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climbed to the top of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6694" y="1419369"/>
            <a:ext cx="2592288" cy="46858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82638" y="198884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41986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“Ann saw the Eiffel Tower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看见了埃菲尔铁塔，图片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1642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eagle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flew by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“Can I go with you?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asked the eagle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eagle took her to the UK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Ann saw Big Ben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hot-air balloon flew by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hot-air balloon took her to the US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72902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“Ann saw Big Ben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看见了大本钟，图片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402516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hot-air balloon flew by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可知，一个热气球飞过，图片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2638" y="158678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71940" y="349097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73868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1603183"/>
            <a:ext cx="11485848" cy="1949508"/>
          </a:xfrm>
        </p:spPr>
        <p:txBody>
          <a:bodyPr/>
          <a:lstStyle/>
          <a:p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she went to China and climbed the Great Wall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Ann was tired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came back home by bus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parents waited for 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said,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en-US" dirty="0"/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350963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“Then she went to China and climbed the Great Wall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可知，她去了中国爬了长城，图片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48134" y="17353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204814" y="301120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15382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9423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根据故事，给每段文字配上合适的图片，将序号填入题前括号内。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y204.jpg" descr="id:21474889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918742" y="2610819"/>
            <a:ext cx="1325245" cy="1718945"/>
          </a:xfrm>
          <a:prstGeom prst="rect">
            <a:avLst/>
          </a:prstGeom>
        </p:spPr>
      </p:pic>
      <p:pic>
        <p:nvPicPr>
          <p:cNvPr id="4" name="gyy205.jpg" descr="id:21474889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583038" y="2790175"/>
            <a:ext cx="1412875" cy="1718945"/>
          </a:xfrm>
          <a:prstGeom prst="rect">
            <a:avLst/>
          </a:prstGeom>
        </p:spPr>
      </p:pic>
      <p:pic>
        <p:nvPicPr>
          <p:cNvPr id="5" name="gyy206.jpg" descr="id:214748893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887294" y="2790175"/>
            <a:ext cx="1718945" cy="1718945"/>
          </a:xfrm>
          <a:prstGeom prst="rect">
            <a:avLst/>
          </a:prstGeom>
        </p:spPr>
      </p:pic>
      <p:pic>
        <p:nvPicPr>
          <p:cNvPr id="6" name="gyy207.jpg" descr="id:214748894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497620" y="2790175"/>
            <a:ext cx="1496695" cy="1718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62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47320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阅读故事，判断下列句子正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 climbed to the top of Big Ben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12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1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ship took Ann to the 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1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Great Wall is in China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77281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“Ann saw Big Ben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只是看见了大本钟，并没有爬到顶部，故本题错误。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350100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hot-air balloon took her to the US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可知，热气球带她到了美国，故本题错误。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522920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“Then she went to China and climbed the Great Wall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可知，她去了中国爬了长城，故本题正确。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2638" y="1403013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82638" y="3095613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47098" y="469735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04102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给最后一段画线处选择最恰当的一句话，将答案填在文中的横线上。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an adventurer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冒险家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are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 bad girl you are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 shy girl you are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428447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本文讲述了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独自旅行，游历多国。她勇敢探索世界，体现了她的冒险精神。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6192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8107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3035" y="4467942"/>
            <a:ext cx="1651360" cy="180226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39616" y="4539743"/>
            <a:ext cx="1133399" cy="171250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68236" y="4494565"/>
            <a:ext cx="1358167" cy="183244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63143" y="4817186"/>
            <a:ext cx="1910058" cy="145302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09941" y="4707707"/>
            <a:ext cx="2083368" cy="1613991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1257134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I’m </a:t>
            </a:r>
            <a:r>
              <a:rPr lang="en-US" altLang="zh-CN" b="1" dirty="0" err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from China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 I’m Tom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live in London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 no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dropped my ice cream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our bus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 for us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 went to the park yesterday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988172" y="5882859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5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013494" y="5822477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146876" y="582308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3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5129276" y="583170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419851" y="587238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17555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1" grpId="0"/>
      <p:bldP spid="12" grpId="0"/>
      <p:bldP spid="1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十五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书面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表达。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想在交友网站上寻找笔友，请根据下面的思维导图帮助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完成征友帖子。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687" y="888468"/>
            <a:ext cx="2736304" cy="527616"/>
          </a:xfrm>
          <a:prstGeom prst="rect">
            <a:avLst/>
          </a:prstGeom>
        </p:spPr>
      </p:pic>
      <p:pic>
        <p:nvPicPr>
          <p:cNvPr id="4" name="cd120.jpg" descr="id:214748896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7414" y="2564904"/>
            <a:ext cx="6552728" cy="3873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03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1438212"/>
              </p:ext>
            </p:extLst>
          </p:nvPr>
        </p:nvGraphicFramePr>
        <p:xfrm>
          <a:off x="484208" y="1284605"/>
          <a:ext cx="11227622" cy="1803389"/>
        </p:xfrm>
        <a:graphic>
          <a:graphicData uri="http://schemas.openxmlformats.org/drawingml/2006/table">
            <a:tbl>
              <a:tblPr firstRow="1" firstCol="1" bandRow="1"/>
              <a:tblGrid>
                <a:gridCol w="11227622">
                  <a:extLst>
                    <a:ext uri="{9D8B030D-6E8A-4147-A177-3AD203B41FA5}">
                      <a16:colId xmlns:a16="http://schemas.microsoft.com/office/drawing/2014/main" val="4206689459"/>
                    </a:ext>
                  </a:extLst>
                </a:gridCol>
              </a:tblGrid>
              <a:tr h="1803389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 can be my friend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indent="630238" algn="di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Hello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I’m Ben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I’m 12 years old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I’m 1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6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My </a:t>
                      </a: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favourite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food is </a:t>
                      </a:r>
                      <a:endParaRPr lang="en-US" sz="2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6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altLang="zh-CN" sz="2600" u="sng" baseline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</a:t>
                      </a:r>
                      <a:r>
                        <a:rPr lang="zh-CN" sz="26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 often read books at the weekend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+mj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7209092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7516903" y="1860669"/>
            <a:ext cx="7040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shy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132280" y="2501675"/>
            <a:ext cx="13420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noodles</a:t>
            </a:r>
            <a:endParaRPr lang="zh-CN" altLang="en-US" dirty="0"/>
          </a:p>
        </p:txBody>
      </p:sp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4" y="3135936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思维导图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“Personality”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一栏中的信息可知，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的性格特点是害羞。故填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shy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40120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由思维导图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一栏中提供的信息可知，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喜欢的食物是面条。故填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noodles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20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9155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假如你也想成为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的笔友，请根据你的实际情况完成思维导图，并作出回复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不少于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句话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cd121.jpg" descr="id:214748897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44492" y="1772816"/>
            <a:ext cx="7267138" cy="472495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383238" y="1873174"/>
            <a:ext cx="11416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friendly</a:t>
            </a:r>
            <a:endParaRPr lang="zh-CN" altLang="en-US" sz="2200" dirty="0"/>
          </a:p>
        </p:txBody>
      </p:sp>
      <p:sp>
        <p:nvSpPr>
          <p:cNvPr id="5" name="矩形 4"/>
          <p:cNvSpPr/>
          <p:nvPr/>
        </p:nvSpPr>
        <p:spPr>
          <a:xfrm>
            <a:off x="3688014" y="3379477"/>
            <a:ext cx="63831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rice</a:t>
            </a:r>
            <a:endParaRPr lang="zh-CN" altLang="en-US" sz="2200" dirty="0"/>
          </a:p>
        </p:txBody>
      </p:sp>
      <p:sp>
        <p:nvSpPr>
          <p:cNvPr id="6" name="矩形 5"/>
          <p:cNvSpPr/>
          <p:nvPr/>
        </p:nvSpPr>
        <p:spPr>
          <a:xfrm>
            <a:off x="7490772" y="3148403"/>
            <a:ext cx="1909497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200" dirty="0">
                <a:cs typeface="Times New Roman" panose="02020603050405020304" pitchFamily="18" charset="0"/>
              </a:rPr>
              <a:t>listen to music</a:t>
            </a:r>
            <a:endParaRPr lang="zh-CN" altLang="zh-CN" sz="2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091740" y="5108698"/>
            <a:ext cx="193514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spc="-100" dirty="0"/>
              <a:t>play </a:t>
            </a:r>
            <a:r>
              <a:rPr lang="en-US" altLang="zh-CN" sz="2200" spc="-100" dirty="0" smtClean="0"/>
              <a:t>basketball</a:t>
            </a:r>
            <a:r>
              <a:rPr lang="en-US" altLang="zh-CN" sz="2200" spc="-100" dirty="0"/>
              <a:t> ,</a:t>
            </a:r>
            <a:endParaRPr lang="zh-CN" altLang="en-US" sz="2200" spc="-100" dirty="0"/>
          </a:p>
        </p:txBody>
      </p:sp>
      <p:sp>
        <p:nvSpPr>
          <p:cNvPr id="8" name="矩形 7"/>
          <p:cNvSpPr/>
          <p:nvPr/>
        </p:nvSpPr>
        <p:spPr>
          <a:xfrm>
            <a:off x="3175397" y="5790997"/>
            <a:ext cx="113364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run fast</a:t>
            </a:r>
            <a:endParaRPr lang="zh-CN" altLang="en-US" sz="2200" dirty="0"/>
          </a:p>
        </p:txBody>
      </p:sp>
      <p:sp>
        <p:nvSpPr>
          <p:cNvPr id="11" name="矩形 10"/>
          <p:cNvSpPr/>
          <p:nvPr/>
        </p:nvSpPr>
        <p:spPr>
          <a:xfrm>
            <a:off x="7497794" y="4980511"/>
            <a:ext cx="176843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a bed, a bag, </a:t>
            </a:r>
            <a:endParaRPr lang="zh-CN" altLang="en-US" sz="2200" dirty="0"/>
          </a:p>
        </p:txBody>
      </p:sp>
      <p:sp>
        <p:nvSpPr>
          <p:cNvPr id="12" name="矩形 11"/>
          <p:cNvSpPr/>
          <p:nvPr/>
        </p:nvSpPr>
        <p:spPr>
          <a:xfrm>
            <a:off x="7485601" y="5621994"/>
            <a:ext cx="75693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a cat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3219962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1" grpId="0"/>
      <p:bldP spid="1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内容占位符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9836932"/>
              </p:ext>
            </p:extLst>
          </p:nvPr>
        </p:nvGraphicFramePr>
        <p:xfrm>
          <a:off x="392977" y="1412776"/>
          <a:ext cx="11449272" cy="3384376"/>
        </p:xfrm>
        <a:graphic>
          <a:graphicData uri="http://schemas.openxmlformats.org/drawingml/2006/table">
            <a:tbl>
              <a:tblPr firstRow="1" firstCol="1" bandRow="1"/>
              <a:tblGrid>
                <a:gridCol w="11449272">
                  <a:extLst>
                    <a:ext uri="{9D8B030D-6E8A-4147-A177-3AD203B41FA5}">
                      <a16:colId xmlns:a16="http://schemas.microsoft.com/office/drawing/2014/main" val="4261617178"/>
                    </a:ext>
                  </a:extLst>
                </a:gridCol>
              </a:tblGrid>
              <a:tr h="338437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want to be your friend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  <a:p>
                      <a:pPr marL="0" indent="715963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Hello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I’m 6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I’m 7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altLang="zh-CN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years old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I’m 8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 want to be your friend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9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u="sng" dirty="0" smtClean="0">
                          <a:solidFill>
                            <a:srgbClr val="FEFEFE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__________________________________________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u="sng" dirty="0" smtClean="0">
                          <a:solidFill>
                            <a:srgbClr val="FEFEFE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________________________________________________________________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________________________________________________________________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1299" marR="11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2418380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3385655" y="2135144"/>
            <a:ext cx="9813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Mike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706288" y="2121432"/>
            <a:ext cx="15787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11/eleven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983638" y="1925420"/>
            <a:ext cx="140134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friendly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579044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My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 is rice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often listen to music at the weekend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play basketball and run fast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bed, a bag and a cat in my room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4940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选择合适的答语。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fine, thank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five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sorry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 did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she didn’t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she did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3212976"/>
            <a:ext cx="249292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How are you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5805264"/>
            <a:ext cx="503375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Did you come back yesterday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150133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82638" y="409362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32612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26308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he didn’t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 Sunday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went to the park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he did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she didn’t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I don’t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5340380"/>
            <a:ext cx="452720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Did she send you an email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77652" y="2755386"/>
            <a:ext cx="355257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Did Sam phone you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107758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71940" y="357811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81336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61936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saw lots of animals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did my homework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saw lots of flowers and grass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3626440"/>
            <a:ext cx="559480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What did you see, boys and girls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 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188649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93073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15336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to the park yesterday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dog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black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ran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me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bought an ice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cream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waited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me and looked at me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ate the ice cream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“Come with me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said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the dog followed me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cute</a:t>
            </a:r>
            <a:r>
              <a:rPr lang="zh-CN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</a:t>
            </a:r>
            <a:r>
              <a:rPr lang="zh-CN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uFill>
                <a:solidFill>
                  <a:srgbClr val="ED028C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767213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1200" algn="dist" eaLnBrk="1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to the park yesterday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1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dog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black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</a:t>
            </a:r>
          </a:p>
          <a:p>
            <a:pPr eaLnBrk="1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bought an ice 3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4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me and looked at me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ate the ice cream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“Come with me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said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the dog followed me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cute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5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166700" y="3889903"/>
            <a:ext cx="7633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met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77263" y="4526593"/>
            <a:ext cx="7232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ran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163413" y="4517967"/>
            <a:ext cx="11335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cream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606860" y="4523389"/>
            <a:ext cx="12025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waited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945563" y="5800567"/>
            <a:ext cx="8018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love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30651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笔试部分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五、选出每组单词画线部分发音不同的一项。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3517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ll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3517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3517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sson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3517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cher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35171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rry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bove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213285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82638" y="275192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68972" y="342324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48134" y="407755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27296" y="471833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956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六、选出与下列图片相符的单词或短语。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6263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6263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6263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ice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cream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6263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run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6263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TV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computer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6263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postcard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email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6263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drop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b1.jpg" descr="id:214748882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82638" y="1628800"/>
            <a:ext cx="810260" cy="1711325"/>
          </a:xfrm>
          <a:prstGeom prst="rect">
            <a:avLst/>
          </a:prstGeom>
        </p:spPr>
      </p:pic>
      <p:pic>
        <p:nvPicPr>
          <p:cNvPr id="4" name="gyb2.jpg" descr="id:214748883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926854" y="1700808"/>
            <a:ext cx="1133475" cy="1711325"/>
          </a:xfrm>
          <a:prstGeom prst="rect">
            <a:avLst/>
          </a:prstGeom>
        </p:spPr>
      </p:pic>
      <p:pic>
        <p:nvPicPr>
          <p:cNvPr id="5" name="gyb3.jpg" descr="id:214748884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99062" y="1628800"/>
            <a:ext cx="1511300" cy="1711325"/>
          </a:xfrm>
          <a:prstGeom prst="rect">
            <a:avLst/>
          </a:prstGeom>
        </p:spPr>
      </p:pic>
      <p:pic>
        <p:nvPicPr>
          <p:cNvPr id="6" name="gyb4.jpg" descr="id:214748884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6815286" y="1783105"/>
            <a:ext cx="1713230" cy="1557020"/>
          </a:xfrm>
          <a:prstGeom prst="rect">
            <a:avLst/>
          </a:prstGeom>
        </p:spPr>
      </p:pic>
      <p:pic>
        <p:nvPicPr>
          <p:cNvPr id="7" name="ty10.jpg" descr="id:2147488854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552291" y="1628799"/>
            <a:ext cx="1270635" cy="171132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943416" y="343916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43416" y="406142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43416" y="472245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943416" y="534471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943416" y="594904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75253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661</TotalTime>
  <Words>3147</Words>
  <Application>Microsoft Office PowerPoint</Application>
  <PresentationFormat>自定义</PresentationFormat>
  <Paragraphs>299</Paragraphs>
  <Slides>33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0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467</cp:revision>
  <dcterms:created xsi:type="dcterms:W3CDTF">2020-11-06T05:24:00Z</dcterms:created>
  <dcterms:modified xsi:type="dcterms:W3CDTF">2025-06-15T09:06:40Z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